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32"/>
  </p:notesMasterIdLst>
  <p:sldIdLst>
    <p:sldId id="333" r:id="rId5"/>
    <p:sldId id="380" r:id="rId6"/>
    <p:sldId id="334" r:id="rId7"/>
    <p:sldId id="282" r:id="rId8"/>
    <p:sldId id="352" r:id="rId9"/>
    <p:sldId id="354" r:id="rId10"/>
    <p:sldId id="355" r:id="rId11"/>
    <p:sldId id="353" r:id="rId12"/>
    <p:sldId id="335" r:id="rId13"/>
    <p:sldId id="357" r:id="rId14"/>
    <p:sldId id="358" r:id="rId15"/>
    <p:sldId id="361" r:id="rId16"/>
    <p:sldId id="364" r:id="rId17"/>
    <p:sldId id="365" r:id="rId18"/>
    <p:sldId id="366" r:id="rId19"/>
    <p:sldId id="367" r:id="rId20"/>
    <p:sldId id="370" r:id="rId21"/>
    <p:sldId id="371" r:id="rId22"/>
    <p:sldId id="372" r:id="rId23"/>
    <p:sldId id="373" r:id="rId24"/>
    <p:sldId id="374" r:id="rId25"/>
    <p:sldId id="376" r:id="rId26"/>
    <p:sldId id="347" r:id="rId27"/>
    <p:sldId id="382" r:id="rId28"/>
    <p:sldId id="336" r:id="rId29"/>
    <p:sldId id="381" r:id="rId30"/>
    <p:sldId id="33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618DCCC-D33E-FE57-FD69-010118E80CBD}" name="yakir komemi" initials="yk" userId="53e7112b97e7add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7F00"/>
    <a:srgbClr val="E87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4" autoAdjust="0"/>
    <p:restoredTop sz="94654"/>
  </p:normalViewPr>
  <p:slideViewPr>
    <p:cSldViewPr snapToGrid="0">
      <p:cViewPr varScale="1">
        <p:scale>
          <a:sx n="114" d="100"/>
          <a:sy n="114" d="100"/>
        </p:scale>
        <p:origin x="372" y="102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402C2-41B9-7243-86C1-C8C6FC907120}" type="datetimeFigureOut">
              <a:rPr lang="en-US" smtClean="0"/>
              <a:t>29-Jun-23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49098-A5DD-8745-9BDA-7818ECA228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1" name="Freeform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>
            <a:noAutofit/>
          </a:bodyPr>
          <a:lstStyle>
            <a:lvl1pPr>
              <a:defRPr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2400" b="0">
                <a:solidFill>
                  <a:schemeClr val="bg1"/>
                </a:solidFill>
                <a:latin typeface="+mn-lt"/>
              </a:defRPr>
            </a:lvl2pPr>
            <a:lvl3pPr>
              <a:defRPr sz="2400" b="0">
                <a:solidFill>
                  <a:schemeClr val="bg1"/>
                </a:solidFill>
                <a:latin typeface="+mn-lt"/>
              </a:defRPr>
            </a:lvl3pPr>
            <a:lvl4pPr>
              <a:defRPr sz="2400" b="0">
                <a:solidFill>
                  <a:schemeClr val="bg1"/>
                </a:solidFill>
                <a:latin typeface="+mn-lt"/>
              </a:defRPr>
            </a:lvl4pPr>
            <a:lvl5pPr>
              <a:defRPr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2970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5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leve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anchor="t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anchor="t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anchor="t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25346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5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3" name="Footer Placeholder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6" name="Freeform 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1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3" name="Footer Placeholder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9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בלבד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0" name="Freeform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1" name="Graphic 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527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Upda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anchor="t"/>
          <a:lstStyle>
            <a:lvl1pPr algn="l">
              <a:lnSpc>
                <a:spcPct val="85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anchor="t"/>
          <a:lstStyle>
            <a:lvl1pPr algn="l">
              <a:lnSpc>
                <a:spcPct val="85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anchor="t"/>
          <a:lstStyle>
            <a:lvl1pPr algn="l">
              <a:lnSpc>
                <a:spcPct val="85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168506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7" name="Text Placeholder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>
            <a:noAutofit/>
          </a:bodyPr>
          <a:lstStyle>
            <a:lvl1pPr>
              <a:defRPr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2400" b="0">
                <a:solidFill>
                  <a:schemeClr val="bg1"/>
                </a:solidFill>
                <a:latin typeface="+mn-lt"/>
              </a:defRPr>
            </a:lvl2pPr>
            <a:lvl3pPr>
              <a:defRPr sz="2400" b="0">
                <a:solidFill>
                  <a:schemeClr val="bg1"/>
                </a:solidFill>
                <a:latin typeface="+mn-lt"/>
              </a:defRPr>
            </a:lvl3pPr>
            <a:lvl4pPr>
              <a:defRPr sz="2400" b="0">
                <a:solidFill>
                  <a:schemeClr val="bg1"/>
                </a:solidFill>
                <a:latin typeface="+mn-lt"/>
              </a:defRPr>
            </a:lvl4pPr>
            <a:lvl5pPr>
              <a:defRPr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125074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anchor="ctr">
            <a:noAutofit/>
          </a:bodyPr>
          <a:lstStyle>
            <a:lvl1pPr>
              <a:lnSpc>
                <a:spcPct val="85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340151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>
            <a:normAutofit/>
          </a:bodyPr>
          <a:lstStyle>
            <a:lvl1pPr>
              <a:lnSpc>
                <a:spcPct val="85000"/>
              </a:lnSpc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anchor="b">
            <a:noAutofit/>
          </a:bodyPr>
          <a:lstStyle>
            <a:lvl1pPr>
              <a:lnSpc>
                <a:spcPct val="85000"/>
              </a:lnSpc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anchor="b">
            <a:normAutofit/>
          </a:bodyPr>
          <a:lstStyle>
            <a:lvl1pPr>
              <a:lnSpc>
                <a:spcPct val="85000"/>
              </a:lnSpc>
              <a:defRPr sz="14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49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anchor="ctr">
            <a:noAutofit/>
          </a:bodyPr>
          <a:lstStyle>
            <a:lvl1pPr>
              <a:lnSpc>
                <a:spcPct val="85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0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3" name="Footer Placeholder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29693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ef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/>
          <a:lstStyle/>
          <a:p>
            <a:r>
              <a:rPr lang="en-US"/>
              <a:t>CONTOSO ALL-HANDS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iversari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en-US" sz="2400" smtClean="0">
                <a:solidFill>
                  <a:schemeClr val="bg1"/>
                </a:solidFill>
              </a:defRPr>
            </a:lvl1pPr>
            <a:lvl2pPr>
              <a:defRPr lang="en-US" sz="2400" smtClean="0">
                <a:solidFill>
                  <a:schemeClr val="bg1"/>
                </a:solidFill>
              </a:defRPr>
            </a:lvl2pPr>
            <a:lvl3pPr>
              <a:defRPr lang="en-US" sz="2400" smtClean="0">
                <a:solidFill>
                  <a:schemeClr val="bg1"/>
                </a:solidFill>
              </a:defRPr>
            </a:lvl3pPr>
            <a:lvl4pPr>
              <a:defRPr lang="en-US" sz="2400" smtClean="0">
                <a:solidFill>
                  <a:schemeClr val="bg1"/>
                </a:solidFill>
              </a:defRPr>
            </a:lvl4pPr>
            <a:lvl5pPr>
              <a:defRPr lang="en-US" sz="2400">
                <a:solidFill>
                  <a:schemeClr val="bg1"/>
                </a:solidFill>
              </a:defRPr>
            </a:lvl5pPr>
          </a:lstStyle>
          <a:p>
            <a:pPr marL="347472" lvl="0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/>
              <a:t>לחץ כדי לערוך סגנונות טקסט של תבנית בסיס</a:t>
            </a:r>
          </a:p>
          <a:p>
            <a:pPr marL="347472" lvl="1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/>
              <a:t>רמה שנייה</a:t>
            </a:r>
          </a:p>
          <a:p>
            <a:pPr marL="347472" lvl="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/>
              <a:t>רמה שלישית</a:t>
            </a:r>
          </a:p>
          <a:p>
            <a:pPr marL="347472" lvl="3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/>
              <a:t>רמה רביעית</a:t>
            </a:r>
          </a:p>
          <a:p>
            <a:pPr marL="347472" lvl="4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/>
              <a:t>רמה חמישית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0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anchor="t">
            <a:noAutofit/>
          </a:bodyPr>
          <a:lstStyle>
            <a:lvl1pPr>
              <a:lnSpc>
                <a:spcPct val="85000"/>
              </a:lnSpc>
              <a:defRPr sz="3800" cap="none" spc="300" baseline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sz="14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162571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6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r>
              <a:rPr lang="en-US"/>
              <a:t>CONTOSO ALL-HANDS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3" r:id="rId5"/>
    <p:sldLayoutId id="2147483704" r:id="rId6"/>
    <p:sldLayoutId id="2147483681" r:id="rId7"/>
    <p:sldLayoutId id="2147483679" r:id="rId8"/>
    <p:sldLayoutId id="2147483685" r:id="rId9"/>
    <p:sldLayoutId id="2147483686" r:id="rId10"/>
    <p:sldLayoutId id="2147483700" r:id="rId11"/>
    <p:sldLayoutId id="2147483682" r:id="rId12"/>
    <p:sldLayoutId id="2147483692" r:id="rId13"/>
    <p:sldLayoutId id="2147483701" r:id="rId14"/>
    <p:sldLayoutId id="2147483683" r:id="rId15"/>
    <p:sldLayoutId id="2147483702" r:id="rId16"/>
    <p:sldLayoutId id="2147483705" r:id="rId17"/>
    <p:sldLayoutId id="2147483680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svg"/><Relationship Id="rId7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032" y="1102865"/>
            <a:ext cx="4681728" cy="1737360"/>
          </a:xfrm>
        </p:spPr>
        <p:txBody>
          <a:bodyPr/>
          <a:lstStyle/>
          <a:p>
            <a:pPr algn="ctr"/>
            <a:r>
              <a:rPr lang="he-IL" dirty="0">
                <a:latin typeface="Posterama" panose="020B0504020200020000" pitchFamily="34" charset="0"/>
              </a:rPr>
              <a:t>מבוא למדעי הנתונים</a:t>
            </a:r>
            <a:br>
              <a:rPr lang="he-IL" dirty="0">
                <a:latin typeface="Posterama" panose="020B0504020200020000" pitchFamily="34" charset="0"/>
              </a:rPr>
            </a:br>
            <a:r>
              <a:rPr lang="he-IL" dirty="0">
                <a:latin typeface="Posterama" panose="020B0504020200020000" pitchFamily="34" charset="0"/>
              </a:rPr>
              <a:t>פרויקט סיום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2600" y="4374187"/>
            <a:ext cx="4709160" cy="914400"/>
          </a:xfrm>
        </p:spPr>
        <p:txBody>
          <a:bodyPr/>
          <a:lstStyle/>
          <a:p>
            <a:pPr algn="ctr"/>
            <a:r>
              <a:rPr lang="he-IL" sz="2400" b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חיזוי הצלחת מכירת בגדי גברים באינטרנט</a:t>
            </a:r>
          </a:p>
          <a:p>
            <a:pPr algn="ctr"/>
            <a:r>
              <a:rPr lang="he-IL" sz="2400" b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מגיש: יקיר קוממי</a:t>
            </a:r>
            <a:endParaRPr lang="en-US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15E7AB60-90B4-5E15-18AD-BE2DB20A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83" y="1102865"/>
            <a:ext cx="6074228" cy="2326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1FE660B1-5A4A-EC40-55E6-1781A5B7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64" y="4570929"/>
            <a:ext cx="4620473" cy="22090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0CD235D1-5465-A8F5-1AFB-7F2754C440EC}"/>
              </a:ext>
            </a:extLst>
          </p:cNvPr>
          <p:cNvSpPr/>
          <p:nvPr/>
        </p:nvSpPr>
        <p:spPr>
          <a:xfrm>
            <a:off x="9790489" y="6301984"/>
            <a:ext cx="2321501" cy="4780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*תמונות באדיבות גוגל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389"/>
            <a:ext cx="12192000" cy="6873875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4" y="207263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דירוגי חנויות המוכרות את המוצרים ע"י כמות הפעמים שהופיע דירוג זה	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נתונים מוצגים בגרף </a:t>
            </a:r>
            <a:r>
              <a:rPr lang="he-IL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היסטוגרמה</a:t>
            </a:r>
            <a:r>
              <a:rPr lang="he-IL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מכיוון שמדובר במשתנה יחיד (דירוג) ללא חפיפה בין הדירוגים.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A095E96-5520-CEA3-688A-30917A266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38" y="1062767"/>
            <a:ext cx="591585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0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3375" y="548907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רייטינג המוצרים השונים – בין 1 ל 5 ע"י הקונים – תדירות הופעת הדירוג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B94944F-C429-D8B2-460F-56F8F8053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603" y="1218532"/>
            <a:ext cx="5515745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8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4" y="699632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כמות המילים ב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המוצר ביחס לתדירות הופעתם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0E73FDF-738B-04AC-0A3A-5FA1FAE23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024" y="1077271"/>
            <a:ext cx="5572903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0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mera 19" descr="Cameo object">
            <a:extLst>
              <a:ext uri="{FF2B5EF4-FFF2-40B4-BE49-F238E27FC236}">
                <a16:creationId xmlns:a16="http://schemas.microsoft.com/office/drawing/2014/main" id="{60E411B3-E63A-9558-0A07-2C79CA9BD27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4" y="1080600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לאחר מעבר על הנתונים ברור לעין כי ישנה כמות מוצרים גדולה שעדיין לא דורגה, מה שאומר שרכשו אותה 0 קונים – לכן נוציא אותם מהנתונים.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2ADA765-F625-65F5-5D5E-8526ED229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777" y="1446835"/>
            <a:ext cx="9087932" cy="36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0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3376" y="1951706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תדירות כמויות הקניות באתר לאחר הניקוי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A6A52E6-C746-1A19-2F39-1131DD2EC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4" y="1416818"/>
            <a:ext cx="10909084" cy="372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8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3375" y="1855192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מחיר מוצר– למציאת נתונים חריגים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63EB8C2-BFD2-E41D-74B6-4BE5704AA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787" y="1215120"/>
            <a:ext cx="5925377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7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4" y="2046111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התפלגות דירוג המוצרים החדשה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BA7E807-FC60-9549-5869-F3F60A197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14" y="752520"/>
            <a:ext cx="554432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3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4" y="2192866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בדיקת יחס מחיר המוצר לדירוג שקיבל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529FD69-12AB-BDA6-167B-4FFF7C827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077" y="713063"/>
            <a:ext cx="553479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4" y="2427948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התפלגות מספר מדרגי המוצר מול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המוצר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E965098-343E-E7CF-5D07-8D35C8DE3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919" y="784725"/>
            <a:ext cx="564911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9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4" y="2518384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התפלגות מכירת מוצר לפי האם המוכר הוא מוכר מוערך באתר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5C0FE49-6E23-185E-8B8A-C0D5BFB5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080" y="736263"/>
            <a:ext cx="5222791" cy="44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4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5B33-C463-413B-A15D-841A1D84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2407641"/>
          </a:xfrm>
        </p:spPr>
        <p:txBody>
          <a:bodyPr anchor="b"/>
          <a:lstStyle/>
          <a:p>
            <a:pPr algn="ctr" rtl="1">
              <a:lnSpc>
                <a:spcPct val="100000"/>
              </a:lnSpc>
            </a:pPr>
            <a:r>
              <a:rPr lang="he-IL" sz="4800" dirty="0"/>
              <a:t>הרכשת נתונים מאתר בגדי גברים  </a:t>
            </a:r>
            <a:r>
              <a:rPr lang="en-US" sz="2000" dirty="0"/>
              <a:t>https://www.etsy.com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0DB89-29A7-D056-DEE2-B14653F89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62593" y="3984016"/>
            <a:ext cx="4672584" cy="466344"/>
          </a:xfrm>
        </p:spPr>
        <p:txBody>
          <a:bodyPr/>
          <a:lstStyle/>
          <a:p>
            <a:pPr algn="r" rtl="1"/>
            <a:r>
              <a:rPr lang="he-IL" sz="2400" dirty="0">
                <a:latin typeface="Avenir Next LT Pro" panose="020B0504020202020204" pitchFamily="34" charset="77"/>
              </a:rPr>
              <a:t>פרויקט זה בא לחזות מידת הצלחת מכירת מוצר ביגוד לגבר באתר </a:t>
            </a:r>
            <a:r>
              <a:rPr lang="en-US" sz="2400" dirty="0">
                <a:latin typeface="Avenir Next LT Pro" panose="020B0504020202020204" pitchFamily="34" charset="77"/>
              </a:rPr>
              <a:t>ETSY	 </a:t>
            </a:r>
            <a:r>
              <a:rPr lang="he-IL" dirty="0">
                <a:latin typeface="Avenir Next LT Pro" panose="020B0504020202020204" pitchFamily="34" charset="77"/>
              </a:rPr>
              <a:t>האינטרנטי בהתבסס על פרמטרים שונים כגון מחיר המוצר, כמות המילים המתארות את המוצר, דירוג הקונים באתר את המוצר ודירוג החנות.</a:t>
            </a:r>
            <a:endParaRPr lang="en-US" sz="2400" dirty="0">
              <a:latin typeface="Avenir Next LT Pro" panose="020B0504020202020204" pitchFamily="34" charset="77"/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008E1B0-5985-82A6-0BA5-589A27082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5181"/>
          <a:stretch>
            <a:fillRect/>
          </a:stretch>
        </p:blipFill>
        <p:spPr>
          <a:xfrm>
            <a:off x="9873767" y="2315783"/>
            <a:ext cx="2161410" cy="1510519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E40EE86-A10E-51E2-06A3-A16B9DEB7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46" y="119420"/>
            <a:ext cx="2962688" cy="239110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8C2A721-3651-3B3E-3604-D27AB6430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914" y="2325938"/>
            <a:ext cx="3105583" cy="2457793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1B26C5F-64F8-7B72-56F6-129C3B64B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4" y="4347472"/>
            <a:ext cx="3115110" cy="2457793"/>
          </a:xfrm>
          <a:prstGeom prst="rect">
            <a:avLst/>
          </a:prstGeom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273F2D31-8A21-E6CF-B58E-AAF2018DC95C}"/>
              </a:ext>
            </a:extLst>
          </p:cNvPr>
          <p:cNvSpPr/>
          <p:nvPr/>
        </p:nvSpPr>
        <p:spPr>
          <a:xfrm>
            <a:off x="9807375" y="6327232"/>
            <a:ext cx="2321501" cy="4780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*תמונות נלקחו מהאתר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1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4" y="2679531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רייטינג המוצר מול כמות רכישת המוצר בפועל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F2E602F-DCA7-CA34-4C6B-4CCB0F1EE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156" y="474186"/>
            <a:ext cx="565864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9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3376" y="2886793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מציאת נתונים חריגים הנראים בגרפים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ומחיקתם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CA5E7F01-65EE-4AAE-73FF-7259AB1E8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687" y="1909732"/>
            <a:ext cx="8141578" cy="30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5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4" y="207263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89C33D49-0F6D-592D-206C-1B0A3D31C1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  <a:alpha val="85000"/>
            </a:schemeClr>
          </a:solidFill>
        </p:spPr>
        <p:txBody>
          <a:bodyPr/>
          <a:lstStyle/>
          <a:p>
            <a:pPr algn="ctr" rtl="1"/>
            <a:r>
              <a:rPr lang="he-I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ויזואליזציה לאחר מחיקת הנתונים החריגים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2ADA589-6A32-89DC-5F59-0BE2CF3C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626" y="53576"/>
            <a:ext cx="3297136" cy="251872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81F5C72F-508C-8F52-EECE-68438F042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625" y="2741573"/>
            <a:ext cx="3297137" cy="251872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9D6D0C1A-5753-8526-D937-18470565E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28" y="2741573"/>
            <a:ext cx="3297136" cy="2417931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410750E0-F8AD-895E-B700-8B815DC10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128" y="72650"/>
            <a:ext cx="3297136" cy="2518723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5962D095-EB15-54D9-CA64-21723757ED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3498" y="1158391"/>
            <a:ext cx="4701955" cy="377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6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05D20-A578-05B1-5B99-FFDDE49E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3" name="תמונה 52">
            <a:extLst>
              <a:ext uri="{FF2B5EF4-FFF2-40B4-BE49-F238E27FC236}">
                <a16:creationId xmlns:a16="http://schemas.microsoft.com/office/drawing/2014/main" id="{A407EC91-22AE-3A5F-5046-DA9A6B49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5707"/>
            <a:ext cx="6311502" cy="3626585"/>
          </a:xfrm>
          <a:prstGeom prst="rect">
            <a:avLst/>
          </a:prstGeom>
        </p:spPr>
      </p:pic>
      <p:pic>
        <p:nvPicPr>
          <p:cNvPr id="40" name="תמונה 39">
            <a:extLst>
              <a:ext uri="{FF2B5EF4-FFF2-40B4-BE49-F238E27FC236}">
                <a16:creationId xmlns:a16="http://schemas.microsoft.com/office/drawing/2014/main" id="{90184C20-6820-DE77-2D67-B26FE51F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10696">
            <a:off x="133636" y="221953"/>
            <a:ext cx="2389307" cy="1595747"/>
          </a:xfrm>
          <a:prstGeom prst="rect">
            <a:avLst/>
          </a:prstGeom>
        </p:spPr>
      </p:pic>
      <p:pic>
        <p:nvPicPr>
          <p:cNvPr id="42" name="תמונה 41">
            <a:extLst>
              <a:ext uri="{FF2B5EF4-FFF2-40B4-BE49-F238E27FC236}">
                <a16:creationId xmlns:a16="http://schemas.microsoft.com/office/drawing/2014/main" id="{69F9541C-71DD-9675-4014-AB5577BEF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6361">
            <a:off x="3681332" y="142341"/>
            <a:ext cx="2298132" cy="1529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83F532-33E6-FC9E-E419-09E9738E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u="sng" dirty="0"/>
              <a:t>שלב ד – למידת מכונה</a:t>
            </a:r>
            <a:br>
              <a:rPr lang="he-IL" dirty="0"/>
            </a:br>
            <a:br>
              <a:rPr lang="he-IL" dirty="0"/>
            </a:br>
            <a:br>
              <a:rPr lang="he-IL" dirty="0"/>
            </a:br>
            <a:r>
              <a:rPr lang="he-IL" sz="2800" dirty="0"/>
              <a:t>בשלב ראשון חיזוי מספר רוכשי מוצר בשיטת </a:t>
            </a:r>
            <a:r>
              <a:rPr lang="en-US" sz="2800" dirty="0"/>
              <a:t>KNN</a:t>
            </a:r>
            <a:br>
              <a:rPr lang="he-IL" sz="2800" dirty="0"/>
            </a:br>
            <a:br>
              <a:rPr lang="he-IL" sz="2800" dirty="0"/>
            </a:br>
            <a:r>
              <a:rPr lang="he-IL" sz="2800" dirty="0"/>
              <a:t>בשלב שני חיזוי מספר רוכשי מוצר בשיטת רגרסיה לוגיסטית</a:t>
            </a:r>
            <a:r>
              <a:rPr lang="en-US" sz="2800" dirty="0"/>
              <a:t> </a:t>
            </a:r>
            <a:br>
              <a:rPr lang="he-IL" sz="2800" dirty="0"/>
            </a:br>
            <a:br>
              <a:rPr lang="he-IL" sz="2800" dirty="0"/>
            </a:br>
            <a:r>
              <a:rPr lang="he-IL" sz="2800" dirty="0"/>
              <a:t>בשלב שלישי חיזוי מספר רוכשי מוצר בשיטת </a:t>
            </a:r>
            <a:r>
              <a:rPr lang="en-US" sz="2800" dirty="0"/>
              <a:t>naïve bayes </a:t>
            </a:r>
          </a:p>
        </p:txBody>
      </p:sp>
      <p:pic>
        <p:nvPicPr>
          <p:cNvPr id="60" name="תמונה 59">
            <a:extLst>
              <a:ext uri="{FF2B5EF4-FFF2-40B4-BE49-F238E27FC236}">
                <a16:creationId xmlns:a16="http://schemas.microsoft.com/office/drawing/2014/main" id="{92D547FA-4E1D-C5C9-97F2-F1FB1437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526" y="5137607"/>
            <a:ext cx="3660330" cy="1720393"/>
          </a:xfrm>
          <a:prstGeom prst="rect">
            <a:avLst/>
          </a:prstGeom>
        </p:spPr>
      </p:pic>
      <p:sp>
        <p:nvSpPr>
          <p:cNvPr id="43" name="מלבן 42">
            <a:extLst>
              <a:ext uri="{FF2B5EF4-FFF2-40B4-BE49-F238E27FC236}">
                <a16:creationId xmlns:a16="http://schemas.microsoft.com/office/drawing/2014/main" id="{FD14B491-FBB1-F52B-E608-1F4270F4D181}"/>
              </a:ext>
            </a:extLst>
          </p:cNvPr>
          <p:cNvSpPr/>
          <p:nvPr/>
        </p:nvSpPr>
        <p:spPr>
          <a:xfrm>
            <a:off x="9870499" y="6345677"/>
            <a:ext cx="2321501" cy="4780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*תמונות באדיבות גוגל</a:t>
            </a:r>
            <a:endParaRPr lang="en-US" dirty="0"/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EEF99809-102F-DFD3-AEBA-B2FC93AC8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4982"/>
          <a:stretch>
            <a:fillRect/>
          </a:stretch>
        </p:blipFill>
        <p:spPr>
          <a:xfrm rot="5400000">
            <a:off x="816596" y="4723718"/>
            <a:ext cx="1389347" cy="2548170"/>
          </a:xfrm>
          <a:custGeom>
            <a:avLst/>
            <a:gdLst>
              <a:gd name="connsiteX0" fmla="*/ 0 w 1405296"/>
              <a:gd name="connsiteY0" fmla="*/ 0 h 2018899"/>
              <a:gd name="connsiteX1" fmla="*/ 1405296 w 1405296"/>
              <a:gd name="connsiteY1" fmla="*/ 0 h 2018899"/>
              <a:gd name="connsiteX2" fmla="*/ 1405296 w 1405296"/>
              <a:gd name="connsiteY2" fmla="*/ 2018899 h 2018899"/>
              <a:gd name="connsiteX3" fmla="*/ 0 w 1405296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296" h="2018899">
                <a:moveTo>
                  <a:pt x="0" y="0"/>
                </a:moveTo>
                <a:lnTo>
                  <a:pt x="1405296" y="0"/>
                </a:lnTo>
                <a:lnTo>
                  <a:pt x="1405296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60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mera 5" descr="Cameo object">
            <a:extLst>
              <a:ext uri="{FF2B5EF4-FFF2-40B4-BE49-F238E27FC236}">
                <a16:creationId xmlns:a16="http://schemas.microsoft.com/office/drawing/2014/main" id="{66AE79CB-FCE1-A307-2DDF-3B4A0885B10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74933"/>
          </a:xfrm>
          <a:prstGeom prst="rect">
            <a:avLst/>
          </a:prstGeom>
        </p:spPr>
      </p:pic>
      <p:sp>
        <p:nvSpPr>
          <p:cNvPr id="12" name="Title 81">
            <a:extLst>
              <a:ext uri="{FF2B5EF4-FFF2-40B4-BE49-F238E27FC236}">
                <a16:creationId xmlns:a16="http://schemas.microsoft.com/office/drawing/2014/main" id="{FBB3BEC4-C166-6440-2FE6-F4C1B5DAC9AA}"/>
              </a:ext>
            </a:extLst>
          </p:cNvPr>
          <p:cNvSpPr txBox="1">
            <a:spLocks/>
          </p:cNvSpPr>
          <p:nvPr/>
        </p:nvSpPr>
        <p:spPr>
          <a:xfrm>
            <a:off x="-3048" y="2194560"/>
            <a:ext cx="4720590" cy="3197087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txBody>
          <a:bodyPr vert="horz" lIns="795528" tIns="13716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b="1" i="0" kern="1200" cap="all" spc="100" baseline="0">
                <a:solidFill>
                  <a:schemeClr val="bg1"/>
                </a:solidFill>
                <a:latin typeface="+mj-lt"/>
                <a:ea typeface="Source Sans Pro Black" panose="020B0503030403020204" pitchFamily="34" charset="0"/>
                <a:cs typeface="+mj-cs"/>
              </a:defRPr>
            </a:lvl1pPr>
          </a:lstStyle>
          <a:p>
            <a:pPr algn="r" rtl="1"/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שיטה זו מתאימה לבעיות סיווג כמו שיש לנו – 3 קטגוריות לסיווג מוצר חדש. </a:t>
            </a:r>
            <a:r>
              <a:rPr lang="en-US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Overfitting</a:t>
            </a:r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התקבל מכיוון שישנם מוצרים שונים בעלי ערכים שווים בעמודות שונות. המערכת יותר מידי מדויקת ולכן מתקשה עם מוצרים חדשים. נבחר 30=</a:t>
            </a:r>
            <a:r>
              <a:rPr lang="en-US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</a:t>
            </a:r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כדי לבצע יותר השוואות למוצרים דומים ולמצוא התאמה מדויקת יותר.</a:t>
            </a:r>
            <a:endParaRPr lang="en-US" sz="2000" spc="3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9473"/>
          <a:stretch>
            <a:fillRect/>
          </a:stretch>
        </p:blipFill>
        <p:spPr>
          <a:xfrm rot="2175198">
            <a:off x="9235866" y="427430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חיזוי בשיטת </a:t>
            </a:r>
            <a:r>
              <a:rPr lang="en-US" dirty="0"/>
              <a:t>KNN</a:t>
            </a:r>
            <a:br>
              <a:rPr lang="en-US" dirty="0"/>
            </a:br>
            <a:r>
              <a:rPr lang="en-US" dirty="0"/>
              <a:t> </a:t>
            </a:r>
            <a:r>
              <a:rPr lang="he-IL" dirty="0"/>
              <a:t> </a:t>
            </a:r>
            <a:r>
              <a:rPr lang="he-IL" dirty="0">
                <a:solidFill>
                  <a:srgbClr val="FF0000"/>
                </a:solidFill>
              </a:rPr>
              <a:t>התקבל </a:t>
            </a:r>
            <a:r>
              <a:rPr lang="en-US" dirty="0">
                <a:solidFill>
                  <a:srgbClr val="FF0000"/>
                </a:solidFill>
              </a:rPr>
              <a:t>overfitting</a:t>
            </a:r>
            <a:endParaRPr lang="en-US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EF3013CE-656C-988F-64F5-509778082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542" y="644618"/>
            <a:ext cx="7440942" cy="4078292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7BA70986-DFBB-60BD-0E40-2561D2887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79" y="59953"/>
            <a:ext cx="3724795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7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mera 5" descr="Cameo object">
            <a:extLst>
              <a:ext uri="{FF2B5EF4-FFF2-40B4-BE49-F238E27FC236}">
                <a16:creationId xmlns:a16="http://schemas.microsoft.com/office/drawing/2014/main" id="{66AE79CB-FCE1-A307-2DDF-3B4A0885B10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8749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129572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רגרסיה לוגיסטית לחיזוי הנתונים</a:t>
            </a:r>
            <a:br>
              <a:rPr lang="he-IL" dirty="0"/>
            </a:br>
            <a:r>
              <a:rPr lang="he-IL" dirty="0">
                <a:solidFill>
                  <a:srgbClr val="FF0000"/>
                </a:solidFill>
              </a:rPr>
              <a:t>התקבל </a:t>
            </a:r>
            <a:r>
              <a:rPr lang="en-US" dirty="0">
                <a:solidFill>
                  <a:srgbClr val="FF0000"/>
                </a:solidFill>
              </a:rPr>
              <a:t>overfitting</a:t>
            </a:r>
            <a:r>
              <a:rPr lang="he-IL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3" name="Title 81">
            <a:extLst>
              <a:ext uri="{FF2B5EF4-FFF2-40B4-BE49-F238E27FC236}">
                <a16:creationId xmlns:a16="http://schemas.microsoft.com/office/drawing/2014/main" id="{05D97B4D-63F2-F4B7-F652-20C0C553B963}"/>
              </a:ext>
            </a:extLst>
          </p:cNvPr>
          <p:cNvSpPr txBox="1">
            <a:spLocks/>
          </p:cNvSpPr>
          <p:nvPr/>
        </p:nvSpPr>
        <p:spPr>
          <a:xfrm>
            <a:off x="0" y="1932494"/>
            <a:ext cx="4329668" cy="3373389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txBody>
          <a:bodyPr vert="horz" lIns="795528" tIns="13716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b="1" i="0" kern="1200" cap="all" spc="100" baseline="0">
                <a:solidFill>
                  <a:schemeClr val="bg1"/>
                </a:solidFill>
                <a:latin typeface="+mj-lt"/>
                <a:ea typeface="Source Sans Pro Black" panose="020B0503030403020204" pitchFamily="34" charset="0"/>
                <a:cs typeface="+mj-cs"/>
              </a:defRPr>
            </a:lvl1pPr>
          </a:lstStyle>
          <a:p>
            <a:pPr algn="r" rtl="1"/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שיטה זו מתאימה לבעיות סיווג של 0 או 1</a:t>
            </a:r>
            <a:r>
              <a:rPr lang="en-US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לכן שונתה עמודת המטרה בהתאם.</a:t>
            </a:r>
          </a:p>
          <a:p>
            <a:pPr algn="r" rtl="1"/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במודל זה בוצע </a:t>
            </a:r>
            <a:r>
              <a:rPr lang="he-IL" sz="2000" spc="300" dirty="0" err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נסיון</a:t>
            </a:r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לחזות הצלחת מכירת מוצר אך קיבלנו </a:t>
            </a:r>
            <a:r>
              <a:rPr lang="en-US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overfitting</a:t>
            </a:r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מכיוון שכמות גדולה של נתוני המוצרים דומה ומוצרים אלה נמצאים בקטגוריות שונות.</a:t>
            </a:r>
            <a:endParaRPr lang="en-US" sz="2000" spc="3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A91106C1-A420-4783-3ED8-D6F23C3CA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668" y="70897"/>
            <a:ext cx="7765908" cy="46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mera 5" descr="Cameo object">
            <a:extLst>
              <a:ext uri="{FF2B5EF4-FFF2-40B4-BE49-F238E27FC236}">
                <a16:creationId xmlns:a16="http://schemas.microsoft.com/office/drawing/2014/main" id="{66AE79CB-FCE1-A307-2DDF-3B4A0885B10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8749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חיזוי בשיטת </a:t>
            </a:r>
            <a:r>
              <a:rPr lang="en-US" dirty="0"/>
              <a:t>NAÏVE BAYES </a:t>
            </a:r>
            <a:br>
              <a:rPr lang="he-IL" dirty="0"/>
            </a:br>
            <a:r>
              <a:rPr lang="he-IL" dirty="0">
                <a:solidFill>
                  <a:srgbClr val="00B050"/>
                </a:solidFill>
              </a:rPr>
              <a:t>התקבלו אחוזי חיזוי גבוהים ללא </a:t>
            </a:r>
            <a:r>
              <a:rPr lang="en-US" dirty="0">
                <a:solidFill>
                  <a:srgbClr val="00B050"/>
                </a:solidFill>
              </a:rPr>
              <a:t>overfitting</a:t>
            </a: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itle 81">
            <a:extLst>
              <a:ext uri="{FF2B5EF4-FFF2-40B4-BE49-F238E27FC236}">
                <a16:creationId xmlns:a16="http://schemas.microsoft.com/office/drawing/2014/main" id="{CCD3661D-2B41-511E-2D80-06F0AC8B5246}"/>
              </a:ext>
            </a:extLst>
          </p:cNvPr>
          <p:cNvSpPr txBox="1">
            <a:spLocks/>
          </p:cNvSpPr>
          <p:nvPr/>
        </p:nvSpPr>
        <p:spPr>
          <a:xfrm>
            <a:off x="0" y="2317652"/>
            <a:ext cx="3663499" cy="3032943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txBody>
          <a:bodyPr vert="horz" lIns="795528" tIns="13716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b="1" i="0" kern="1200" cap="all" spc="100" baseline="0">
                <a:solidFill>
                  <a:schemeClr val="bg1"/>
                </a:solidFill>
                <a:latin typeface="+mj-lt"/>
                <a:ea typeface="Source Sans Pro Black" panose="020B0503030403020204" pitchFamily="34" charset="0"/>
                <a:cs typeface="+mj-cs"/>
              </a:defRPr>
            </a:lvl1pPr>
          </a:lstStyle>
          <a:p>
            <a:pPr algn="r" rtl="1"/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בשיטת </a:t>
            </a:r>
            <a:r>
              <a:rPr lang="en-US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naïve bayes</a:t>
            </a:r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אין חשש מ</a:t>
            </a:r>
            <a:r>
              <a:rPr lang="en-US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overfitting</a:t>
            </a:r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והשיטה בודקת ע"פ חישוב הסתברויות המאפיינים בכל קטגוריה וחישוב הסתברות הקטגוריה וחוזה את הקטגוריה המתאימה לכל מוצר.</a:t>
            </a:r>
            <a:endParaRPr lang="en-US" sz="2000" spc="3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09B1200C-4C5C-A921-349E-C9DAD82F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3499" y="126137"/>
            <a:ext cx="8376366" cy="40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4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1">
            <a:extLst>
              <a:ext uri="{FF2B5EF4-FFF2-40B4-BE49-F238E27FC236}">
                <a16:creationId xmlns:a16="http://schemas.microsoft.com/office/drawing/2014/main" id="{3D1D70CC-4E70-C768-01A7-52CE180B1A67}"/>
              </a:ext>
            </a:extLst>
          </p:cNvPr>
          <p:cNvSpPr txBox="1">
            <a:spLocks/>
          </p:cNvSpPr>
          <p:nvPr/>
        </p:nvSpPr>
        <p:spPr>
          <a:xfrm>
            <a:off x="4521625" y="518368"/>
            <a:ext cx="7667327" cy="4206603"/>
          </a:xfrm>
          <a:prstGeom prst="rect">
            <a:avLst/>
          </a:prstGeom>
          <a:solidFill>
            <a:schemeClr val="accent1">
              <a:lumMod val="20000"/>
              <a:lumOff val="80000"/>
              <a:alpha val="8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softEdge rad="635000"/>
          </a:effectLst>
        </p:spPr>
        <p:txBody>
          <a:bodyPr vert="horz" lIns="795528" tIns="13716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b="1" i="0" kern="1200" cap="all" spc="100" baseline="0">
                <a:solidFill>
                  <a:schemeClr val="bg1"/>
                </a:solidFill>
                <a:latin typeface="+mj-lt"/>
                <a:ea typeface="Source Sans Pro Black" panose="020B0503030403020204" pitchFamily="34" charset="0"/>
                <a:cs typeface="+mj-cs"/>
              </a:defRPr>
            </a:lvl1pPr>
          </a:lstStyle>
          <a:p>
            <a:pPr algn="r" rtl="1"/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לפי הגרפים ראינו כי ההשפעה הגדולה ביותר הינה למשתנים </a:t>
            </a:r>
            <a:r>
              <a:rPr lang="en-US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PRICE</a:t>
            </a:r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ו </a:t>
            </a:r>
            <a:r>
              <a:rPr lang="en-US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DESCRIPTION</a:t>
            </a:r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על גידול כמות קוני מוצר באתר.</a:t>
            </a:r>
          </a:p>
          <a:p>
            <a:pPr algn="r" rtl="1"/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מצאנו כי מחיר מתחת ל 200 שקלים ו</a:t>
            </a:r>
            <a:r>
              <a:rPr lang="en-US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description</a:t>
            </a:r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של עד 500 מילים הם המאפיינים של כמות הרכישות הגדולה ביותר.</a:t>
            </a:r>
          </a:p>
          <a:p>
            <a:pPr algn="r" rtl="1"/>
            <a:endParaRPr lang="he-IL" sz="2000" spc="3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r" rtl="1"/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בשלב למידת המכונה הצלחנו לחזות בדיוק גבוה את כמות הרכישות של מוצר לפי מאפייני המוצר בדיוק של 89%, בשיטת </a:t>
            </a:r>
            <a:r>
              <a:rPr lang="en-US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Naïve Bayes</a:t>
            </a:r>
            <a:endParaRPr lang="he-IL" sz="2000" spc="3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r" rtl="1"/>
            <a:endParaRPr lang="he-IL" sz="2000" spc="3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r" rtl="1"/>
            <a:r>
              <a:rPr lang="he-IL" sz="2000" spc="3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לכן כאשר נפרסם מוצר למכירה באתר, בתיאור של עד 1000 מילים ובמחיר של עד 200 שקלים יוביל למכירה באחוזים גבוהים יותר.</a:t>
            </a:r>
            <a:endParaRPr lang="en-US" sz="2000" spc="3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84A86D-BE8A-8572-ABB5-67B83814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982"/>
          <a:stretch>
            <a:fillRect/>
          </a:stretch>
        </p:blipFill>
        <p:spPr>
          <a:xfrm rot="5400000">
            <a:off x="1402468" y="3042928"/>
            <a:ext cx="1768391" cy="2540535"/>
          </a:xfrm>
          <a:custGeom>
            <a:avLst/>
            <a:gdLst>
              <a:gd name="connsiteX0" fmla="*/ 0 w 1405296"/>
              <a:gd name="connsiteY0" fmla="*/ 0 h 2018899"/>
              <a:gd name="connsiteX1" fmla="*/ 1405296 w 1405296"/>
              <a:gd name="connsiteY1" fmla="*/ 0 h 2018899"/>
              <a:gd name="connsiteX2" fmla="*/ 1405296 w 1405296"/>
              <a:gd name="connsiteY2" fmla="*/ 2018899 h 2018899"/>
              <a:gd name="connsiteX3" fmla="*/ 0 w 1405296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296" h="2018899">
                <a:moveTo>
                  <a:pt x="0" y="0"/>
                </a:moveTo>
                <a:lnTo>
                  <a:pt x="1405296" y="0"/>
                </a:lnTo>
                <a:lnTo>
                  <a:pt x="1405296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F5743-1CED-D027-25B0-7CED661A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שלב אחרון - מסקנות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F404F9F-C8DB-6BBB-DED7-1EB80577D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241" b="53110"/>
          <a:stretch>
            <a:fillRect/>
          </a:stretch>
        </p:blipFill>
        <p:spPr>
          <a:xfrm rot="5400000" flipV="1">
            <a:off x="6687825" y="1900836"/>
            <a:ext cx="5396081" cy="5220786"/>
          </a:xfrm>
          <a:custGeom>
            <a:avLst/>
            <a:gdLst>
              <a:gd name="connsiteX0" fmla="*/ 0 w 5396081"/>
              <a:gd name="connsiteY0" fmla="*/ 0 h 5220786"/>
              <a:gd name="connsiteX1" fmla="*/ 0 w 5396081"/>
              <a:gd name="connsiteY1" fmla="*/ 5220786 h 5220786"/>
              <a:gd name="connsiteX2" fmla="*/ 5396081 w 5396081"/>
              <a:gd name="connsiteY2" fmla="*/ 5220786 h 5220786"/>
              <a:gd name="connsiteX3" fmla="*/ 5396081 w 5396081"/>
              <a:gd name="connsiteY3" fmla="*/ 0 h 522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5220786">
                <a:moveTo>
                  <a:pt x="0" y="0"/>
                </a:moveTo>
                <a:lnTo>
                  <a:pt x="0" y="5220786"/>
                </a:lnTo>
                <a:lnTo>
                  <a:pt x="5396081" y="5220786"/>
                </a:lnTo>
                <a:lnTo>
                  <a:pt x="5396081" y="0"/>
                </a:lnTo>
                <a:close/>
              </a:path>
            </a:pathLst>
          </a:cu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00707F67-9FEB-E88C-869D-C0E71A2F4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862" y="711523"/>
            <a:ext cx="2181529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0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mera 19" descr="Cameo object">
            <a:extLst>
              <a:ext uri="{FF2B5EF4-FFF2-40B4-BE49-F238E27FC236}">
                <a16:creationId xmlns:a16="http://schemas.microsoft.com/office/drawing/2014/main" id="{241DA0FA-0731-C153-4F76-B122DF39EB3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48" y="-15875"/>
            <a:ext cx="12192000" cy="687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982F10-7D93-4071-A6AF-098B68C9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he-IL" dirty="0"/>
              <a:t>שלב א – הרכשת הנתונים בשיטת </a:t>
            </a:r>
            <a:r>
              <a:rPr lang="en-US" dirty="0"/>
              <a:t>Crawling</a:t>
            </a:r>
            <a:r>
              <a:rPr lang="he-IL" dirty="0"/>
              <a:t> בעזרת </a:t>
            </a:r>
            <a:r>
              <a:rPr lang="en-US" dirty="0"/>
              <a:t>PyCharm</a:t>
            </a:r>
            <a:r>
              <a:rPr lang="he-IL" dirty="0"/>
              <a:t> ובניית </a:t>
            </a:r>
            <a:r>
              <a:rPr lang="en-US" dirty="0"/>
              <a:t>DF</a:t>
            </a:r>
            <a:br>
              <a:rPr lang="en-US" dirty="0"/>
            </a:b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70731D1-33C7-948C-EFEF-4BD2E038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2B7C6EBB-4062-CBC4-6BD9-5F6194A4F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519" y="3916011"/>
            <a:ext cx="6434865" cy="1451517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6FBD1658-CCE1-9C51-90FF-D858F1123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7769" y="177295"/>
            <a:ext cx="5330363" cy="3624043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50E51A83-F37C-8C39-773B-8EEE443C5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3936" y="1174320"/>
            <a:ext cx="3248064" cy="2858536"/>
          </a:xfrm>
          <a:prstGeom prst="rect">
            <a:avLst/>
          </a:prstGeom>
        </p:spPr>
      </p:pic>
      <p:pic>
        <p:nvPicPr>
          <p:cNvPr id="34" name="תמונה 33">
            <a:extLst>
              <a:ext uri="{FF2B5EF4-FFF2-40B4-BE49-F238E27FC236}">
                <a16:creationId xmlns:a16="http://schemas.microsoft.com/office/drawing/2014/main" id="{C9DFD40F-2276-1EAF-6F70-A8F2DD5F64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" y="68316"/>
            <a:ext cx="2884504" cy="44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246" y="125835"/>
            <a:ext cx="5595457" cy="771787"/>
          </a:xfrm>
        </p:spPr>
        <p:txBody>
          <a:bodyPr/>
          <a:lstStyle/>
          <a:p>
            <a:pPr algn="r">
              <a:lnSpc>
                <a:spcPct val="85000"/>
              </a:lnSpc>
            </a:pPr>
            <a:r>
              <a:rPr lang="he-IL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שלב ב – טיפול בנתונים</a:t>
            </a:r>
            <a:endParaRPr lang="en-US" sz="38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ACC8A-FA13-47DD-9722-0749C5E70D5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709E25D0-4889-C2DA-5A11-A99E16BF0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8246" y="752451"/>
            <a:ext cx="5368955" cy="914399"/>
          </a:xfrm>
        </p:spPr>
        <p:txBody>
          <a:bodyPr/>
          <a:lstStyle/>
          <a:p>
            <a:pPr marL="0" indent="0" algn="ctr" fontAlgn="base">
              <a:buNone/>
            </a:pPr>
            <a:r>
              <a:rPr lang="he-IL" sz="2400" b="0" i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בדיקת כמות נתונים חסרים ומחיקת כפילויות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2277F59-AEFF-8D0D-E63D-528C0854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2" y="1894336"/>
            <a:ext cx="3760324" cy="3266843"/>
          </a:xfrm>
          <a:prstGeom prst="rect">
            <a:avLst/>
          </a:prstGeo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2C2C64E5-BA83-E0C9-1C6A-CC41A9537265}"/>
              </a:ext>
            </a:extLst>
          </p:cNvPr>
          <p:cNvSpPr/>
          <p:nvPr/>
        </p:nvSpPr>
        <p:spPr>
          <a:xfrm>
            <a:off x="4585961" y="2852257"/>
            <a:ext cx="2340529" cy="880844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02C75715-9741-7521-EF2C-D0021B0AD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55" y="1666850"/>
            <a:ext cx="2523655" cy="44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246" y="125835"/>
            <a:ext cx="5595457" cy="771787"/>
          </a:xfrm>
        </p:spPr>
        <p:txBody>
          <a:bodyPr/>
          <a:lstStyle/>
          <a:p>
            <a:pPr algn="r">
              <a:lnSpc>
                <a:spcPct val="85000"/>
              </a:lnSpc>
            </a:pPr>
            <a:r>
              <a:rPr lang="he-IL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טיפול בנתונים המשך</a:t>
            </a:r>
            <a:endParaRPr lang="en-US" sz="38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ACC8A-FA13-47DD-9722-0749C5E70D5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82">
            <a:extLst>
              <a:ext uri="{FF2B5EF4-FFF2-40B4-BE49-F238E27FC236}">
                <a16:creationId xmlns:a16="http://schemas.microsoft.com/office/drawing/2014/main" id="{754ACA31-4C31-63FE-B0E7-6D620DEAAAF8}"/>
              </a:ext>
            </a:extLst>
          </p:cNvPr>
          <p:cNvSpPr txBox="1">
            <a:spLocks/>
          </p:cNvSpPr>
          <p:nvPr/>
        </p:nvSpPr>
        <p:spPr>
          <a:xfrm>
            <a:off x="7225717" y="780176"/>
            <a:ext cx="3346729" cy="914401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1pPr>
            <a:lvl2pPr marL="694944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Font typeface="Arial" panose="020B0604020202020204" pitchFamily="34" charset="0"/>
              <a:buNone/>
            </a:pPr>
            <a:r>
              <a:rPr lang="he-IL" spc="0" dirty="0">
                <a:latin typeface="Avenir Next LT Pro" panose="020B0504020202020204" pitchFamily="34" charset="77"/>
              </a:rPr>
              <a:t>ניקוי הנתונים</a:t>
            </a:r>
          </a:p>
          <a:p>
            <a:pPr marL="0" indent="0" algn="r" fontAlgn="base">
              <a:buFont typeface="Arial" panose="020B0604020202020204" pitchFamily="34" charset="0"/>
              <a:buNone/>
            </a:pPr>
            <a:endParaRPr lang="he-IL" spc="0" dirty="0">
              <a:latin typeface="Avenir Next LT Pro" panose="020B0504020202020204" pitchFamily="34" charset="77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CF64DBC-BDA3-8E92-F91D-780ACFB4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426129"/>
            <a:ext cx="1286054" cy="4441337"/>
          </a:xfrm>
          <a:prstGeom prst="rect">
            <a:avLst/>
          </a:prstGeom>
        </p:spPr>
      </p:pic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C2F72FB1-F1CA-C2B9-A608-A843396E8748}"/>
              </a:ext>
            </a:extLst>
          </p:cNvPr>
          <p:cNvSpPr/>
          <p:nvPr/>
        </p:nvSpPr>
        <p:spPr>
          <a:xfrm>
            <a:off x="3239529" y="2682380"/>
            <a:ext cx="5033394" cy="78856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str.replace</a:t>
            </a:r>
            <a:r>
              <a:rPr lang="en-US" dirty="0"/>
              <a:t>(r'[ â / \ , $ ª ₪ + ]','',regex=True) 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7D2AAB5-26A7-CECE-5AD2-2B3514C8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54" y="1426129"/>
            <a:ext cx="1238534" cy="44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246" y="125835"/>
            <a:ext cx="5595457" cy="771787"/>
          </a:xfrm>
        </p:spPr>
        <p:txBody>
          <a:bodyPr/>
          <a:lstStyle/>
          <a:p>
            <a:pPr algn="r">
              <a:lnSpc>
                <a:spcPct val="85000"/>
              </a:lnSpc>
            </a:pPr>
            <a:r>
              <a:rPr lang="he-IL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טיפול בנתונים המשך</a:t>
            </a:r>
            <a:endParaRPr lang="en-US" sz="38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ACC8A-FA13-47DD-9722-0749C5E70D5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82">
            <a:extLst>
              <a:ext uri="{FF2B5EF4-FFF2-40B4-BE49-F238E27FC236}">
                <a16:creationId xmlns:a16="http://schemas.microsoft.com/office/drawing/2014/main" id="{754ACA31-4C31-63FE-B0E7-6D620DEAAAF8}"/>
              </a:ext>
            </a:extLst>
          </p:cNvPr>
          <p:cNvSpPr txBox="1">
            <a:spLocks/>
          </p:cNvSpPr>
          <p:nvPr/>
        </p:nvSpPr>
        <p:spPr>
          <a:xfrm>
            <a:off x="7317996" y="897622"/>
            <a:ext cx="3346729" cy="914401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1pPr>
            <a:lvl2pPr marL="694944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 fontAlgn="base">
              <a:buFont typeface="Arial" panose="020B0604020202020204" pitchFamily="34" charset="0"/>
              <a:buNone/>
            </a:pPr>
            <a:r>
              <a:rPr lang="he-IL" spc="0" dirty="0">
                <a:latin typeface="Avenir Next LT Pro" panose="020B0504020202020204" pitchFamily="34" charset="77"/>
              </a:rPr>
              <a:t>המשך ניקוי נתונים</a:t>
            </a:r>
          </a:p>
          <a:p>
            <a:pPr marL="0" indent="0" algn="r" fontAlgn="base">
              <a:buFont typeface="Arial" panose="020B0604020202020204" pitchFamily="34" charset="0"/>
              <a:buNone/>
            </a:pPr>
            <a:endParaRPr lang="he-IL" spc="0" dirty="0">
              <a:latin typeface="Avenir Next LT Pro" panose="020B0504020202020204" pitchFamily="34" charset="77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977657E-94F3-E50F-983D-B020769E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57" y="1354822"/>
            <a:ext cx="2655231" cy="4567033"/>
          </a:xfrm>
          <a:prstGeom prst="rect">
            <a:avLst/>
          </a:prstGeom>
        </p:spPr>
      </p:pic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7A9E690C-B269-2A20-01AF-525AA9620595}"/>
              </a:ext>
            </a:extLst>
          </p:cNvPr>
          <p:cNvSpPr/>
          <p:nvPr/>
        </p:nvSpPr>
        <p:spPr>
          <a:xfrm>
            <a:off x="4521666" y="2516697"/>
            <a:ext cx="3154261" cy="7717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amount of words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413BA0A6-57F1-3AF3-CD1E-DE635A891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012" y="1354822"/>
            <a:ext cx="1644594" cy="45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9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246" y="125835"/>
            <a:ext cx="5595457" cy="771787"/>
          </a:xfrm>
        </p:spPr>
        <p:txBody>
          <a:bodyPr/>
          <a:lstStyle/>
          <a:p>
            <a:pPr algn="r">
              <a:lnSpc>
                <a:spcPct val="85000"/>
              </a:lnSpc>
            </a:pPr>
            <a:r>
              <a:rPr lang="he-IL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טיפול בנתונים המשך</a:t>
            </a:r>
            <a:endParaRPr lang="en-US" sz="38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ACC8A-FA13-47DD-9722-0749C5E70D5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82">
            <a:extLst>
              <a:ext uri="{FF2B5EF4-FFF2-40B4-BE49-F238E27FC236}">
                <a16:creationId xmlns:a16="http://schemas.microsoft.com/office/drawing/2014/main" id="{754ACA31-4C31-63FE-B0E7-6D620DEAAAF8}"/>
              </a:ext>
            </a:extLst>
          </p:cNvPr>
          <p:cNvSpPr txBox="1">
            <a:spLocks/>
          </p:cNvSpPr>
          <p:nvPr/>
        </p:nvSpPr>
        <p:spPr>
          <a:xfrm>
            <a:off x="7317996" y="897622"/>
            <a:ext cx="3346729" cy="914401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1pPr>
            <a:lvl2pPr marL="694944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 fontAlgn="base">
              <a:buFont typeface="Arial" panose="020B0604020202020204" pitchFamily="34" charset="0"/>
              <a:buNone/>
            </a:pPr>
            <a:r>
              <a:rPr lang="he-IL" spc="0" dirty="0">
                <a:latin typeface="Avenir Next LT Pro" panose="020B0504020202020204" pitchFamily="34" charset="77"/>
              </a:rPr>
              <a:t>המשך ניקוי נתונים</a:t>
            </a:r>
          </a:p>
          <a:p>
            <a:pPr marL="0" indent="0" algn="r" fontAlgn="base">
              <a:buFont typeface="Arial" panose="020B0604020202020204" pitchFamily="34" charset="0"/>
              <a:buNone/>
            </a:pPr>
            <a:endParaRPr lang="he-IL" spc="0" dirty="0">
              <a:latin typeface="Avenir Next LT Pro" panose="020B0504020202020204" pitchFamily="34" charset="77"/>
            </a:endParaRPr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7A9E690C-B269-2A20-01AF-525AA9620595}"/>
              </a:ext>
            </a:extLst>
          </p:cNvPr>
          <p:cNvSpPr/>
          <p:nvPr/>
        </p:nvSpPr>
        <p:spPr>
          <a:xfrm>
            <a:off x="4521666" y="2516697"/>
            <a:ext cx="3154261" cy="7717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str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EB104FF-13C9-F413-6BBA-53980B03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" y="2167260"/>
            <a:ext cx="3972707" cy="252348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B72AE2A-03E7-B38F-A6E0-5B900AB7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915" y="2167260"/>
            <a:ext cx="4110414" cy="252348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6F003CC-B56A-D4CE-36FF-36937DB0D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85" y="5395414"/>
            <a:ext cx="6906589" cy="546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חץ: למטה 4">
            <a:extLst>
              <a:ext uri="{FF2B5EF4-FFF2-40B4-BE49-F238E27FC236}">
                <a16:creationId xmlns:a16="http://schemas.microsoft.com/office/drawing/2014/main" id="{9B6A8394-251A-A733-43F0-64D5DAFEB88C}"/>
              </a:ext>
            </a:extLst>
          </p:cNvPr>
          <p:cNvSpPr/>
          <p:nvPr/>
        </p:nvSpPr>
        <p:spPr>
          <a:xfrm rot="10800000">
            <a:off x="5687735" y="3428999"/>
            <a:ext cx="637563" cy="20266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0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246" y="125835"/>
            <a:ext cx="5595457" cy="771787"/>
          </a:xfrm>
        </p:spPr>
        <p:txBody>
          <a:bodyPr/>
          <a:lstStyle/>
          <a:p>
            <a:pPr algn="r">
              <a:lnSpc>
                <a:spcPct val="85000"/>
              </a:lnSpc>
            </a:pPr>
            <a:r>
              <a:rPr lang="he-IL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טיפול בנתונים המשך</a:t>
            </a:r>
            <a:endParaRPr lang="en-US" sz="38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ACC8A-FA13-47DD-9722-0749C5E70D5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82">
            <a:extLst>
              <a:ext uri="{FF2B5EF4-FFF2-40B4-BE49-F238E27FC236}">
                <a16:creationId xmlns:a16="http://schemas.microsoft.com/office/drawing/2014/main" id="{754ACA31-4C31-63FE-B0E7-6D620DEAAAF8}"/>
              </a:ext>
            </a:extLst>
          </p:cNvPr>
          <p:cNvSpPr txBox="1">
            <a:spLocks/>
          </p:cNvSpPr>
          <p:nvPr/>
        </p:nvSpPr>
        <p:spPr>
          <a:xfrm>
            <a:off x="7355986" y="880541"/>
            <a:ext cx="3919976" cy="914401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1pPr>
            <a:lvl2pPr marL="694944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 fontAlgn="base">
              <a:buFont typeface="Arial" panose="020B0604020202020204" pitchFamily="34" charset="0"/>
              <a:buNone/>
            </a:pPr>
            <a:r>
              <a:rPr lang="he-IL" spc="0" dirty="0">
                <a:latin typeface="Avenir Next LT Pro" panose="020B0504020202020204" pitchFamily="34" charset="77"/>
              </a:rPr>
              <a:t>המרת נתונים לסוגים שונים</a:t>
            </a:r>
          </a:p>
          <a:p>
            <a:pPr marL="0" indent="0" algn="r" fontAlgn="base">
              <a:buFont typeface="Arial" panose="020B0604020202020204" pitchFamily="34" charset="0"/>
              <a:buNone/>
            </a:pPr>
            <a:endParaRPr lang="he-IL" spc="0" dirty="0">
              <a:latin typeface="Avenir Next LT Pro" panose="020B0504020202020204" pitchFamily="34" charset="77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F156322-EACC-EE24-3818-B6D1FD86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29" y="1684246"/>
            <a:ext cx="5051733" cy="12747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2E9B33F-D471-B588-505D-685442F2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3" y="3383528"/>
            <a:ext cx="6011157" cy="1260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5C1F6393-FEFC-AFF7-20FD-02B5BC04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188" y="4753624"/>
            <a:ext cx="5231572" cy="15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3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שלב ג – </a:t>
            </a:r>
            <a:r>
              <a:rPr lang="en-US" dirty="0"/>
              <a:t>EDA</a:t>
            </a:r>
          </a:p>
        </p:txBody>
      </p:sp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4" y="207263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75E7BB2-02BE-69D7-9428-51D0FAA4E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69" y="207263"/>
            <a:ext cx="9949213" cy="5039984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3F4C231E-A0FC-2713-0368-1B6603A13F7A}"/>
              </a:ext>
            </a:extLst>
          </p:cNvPr>
          <p:cNvSpPr/>
          <p:nvPr/>
        </p:nvSpPr>
        <p:spPr>
          <a:xfrm>
            <a:off x="9867451" y="6379967"/>
            <a:ext cx="2321501" cy="4780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*תמונות באדיבות גוגל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6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l-Hands_Cameo_New_Cameo_Win32_SD_v13" id="{AE311F7C-B88B-4B31-8AA9-C0FC395754AC}" vid="{CCC02037-A941-4852-B46B-9B500AF27D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280EB2-8DAF-45FC-9AD2-BF68829F868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A59AB7-155A-4B7A-A626-8555E924B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{C171316A-E0AC-408E-B28F-2D1716484A91}tf22790323_win32</Template>
  <TotalTime>1589</TotalTime>
  <Words>567</Words>
  <Application>Microsoft Office PowerPoint</Application>
  <PresentationFormat>מסך רחב</PresentationFormat>
  <Paragraphs>58</Paragraphs>
  <Slides>27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3" baseType="lpstr">
      <vt:lpstr>Arial</vt:lpstr>
      <vt:lpstr>Avenir Next LT Pro</vt:lpstr>
      <vt:lpstr>Calibri</vt:lpstr>
      <vt:lpstr>Courier New</vt:lpstr>
      <vt:lpstr>Posterama</vt:lpstr>
      <vt:lpstr>WelcomeDoc</vt:lpstr>
      <vt:lpstr>מבוא למדעי הנתונים פרויקט סיום</vt:lpstr>
      <vt:lpstr>הרכשת נתונים מאתר בגדי גברים  https://www.etsy.com</vt:lpstr>
      <vt:lpstr>שלב א – הרכשת הנתונים בשיטת Crawling בעזרת PyCharm ובניית DF </vt:lpstr>
      <vt:lpstr>שלב ב – טיפול בנתונים</vt:lpstr>
      <vt:lpstr>טיפול בנתונים המשך</vt:lpstr>
      <vt:lpstr>טיפול בנתונים המשך</vt:lpstr>
      <vt:lpstr>טיפול בנתונים המשך</vt:lpstr>
      <vt:lpstr>טיפול בנתונים המשך</vt:lpstr>
      <vt:lpstr>שלב ג – EDA</vt:lpstr>
      <vt:lpstr>דירוגי חנויות המוכרות את המוצרים ע"י כמות הפעמים שהופיע דירוג זה נתונים מוצגים בגרף היסטוגרמה מכיוון שמדובר במשתנה יחיד (דירוג) ללא חפיפה בין הדירוגים.</vt:lpstr>
      <vt:lpstr>רייטינג המוצרים השונים – בין 1 ל 5 ע"י הקונים – תדירות הופעת הדירוג</vt:lpstr>
      <vt:lpstr>כמות המילים בHighLights המוצר ביחס לתדירות הופעתם</vt:lpstr>
      <vt:lpstr>לאחר מעבר על הנתונים ברור לעין כי ישנה כמות מוצרים גדולה שעדיין לא דורגה, מה שאומר שרכשו אותה 0 קונים – לכן נוציא אותם מהנתונים. </vt:lpstr>
      <vt:lpstr>תדירות כמויות הקניות באתר לאחר הניקוי</vt:lpstr>
      <vt:lpstr>מחיר מוצר– למציאת נתונים חריגים</vt:lpstr>
      <vt:lpstr>התפלגות דירוג המוצרים החדשה</vt:lpstr>
      <vt:lpstr>בדיקת יחס מחיר המוצר לדירוג שקיבל</vt:lpstr>
      <vt:lpstr>התפלגות מספר מדרגי המוצר מול DESCRIPTION המוצר</vt:lpstr>
      <vt:lpstr>התפלגות מכירת מוצר לפי האם המוכר הוא מוכר מוערך באתר </vt:lpstr>
      <vt:lpstr>רייטינג המוצר מול כמות רכישת המוצר בפועל</vt:lpstr>
      <vt:lpstr>מציאת נתונים חריגים הנראים בגרפים ומחיקתם</vt:lpstr>
      <vt:lpstr>ויזואליזציה לאחר מחיקת הנתונים החריגים</vt:lpstr>
      <vt:lpstr>שלב ד – למידת מכונה   בשלב ראשון חיזוי מספר רוכשי מוצר בשיטת KNN  בשלב שני חיזוי מספר רוכשי מוצר בשיטת רגרסיה לוגיסטית   בשלב שלישי חיזוי מספר רוכשי מוצר בשיטת naïve bayes </vt:lpstr>
      <vt:lpstr>חיזוי בשיטת KNN   התקבל overfitting</vt:lpstr>
      <vt:lpstr>רגרסיה לוגיסטית לחיזוי הנתונים התקבל overfitting  </vt:lpstr>
      <vt:lpstr>חיזוי בשיטת NAÏVE BAYES  התקבלו אחוזי חיזוי גבוהים ללא overfitting </vt:lpstr>
      <vt:lpstr>שלב אחרון - מסקנות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מבוא למדעי הנתונים פרויקט גמר</dc:title>
  <dc:creator>yakir komemi</dc:creator>
  <cp:lastModifiedBy>yakir komemi</cp:lastModifiedBy>
  <cp:revision>12</cp:revision>
  <dcterms:created xsi:type="dcterms:W3CDTF">2023-06-28T14:16:37Z</dcterms:created>
  <dcterms:modified xsi:type="dcterms:W3CDTF">2023-06-29T18:09:41Z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